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0" d="100"/>
          <a:sy n="70" d="100"/>
        </p:scale>
        <p:origin x="-516" y="-96"/>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media1.wav>
</file>

<file path=ppt/media/media2.wav>
</file>

<file path=ppt/media/media3.wav>
</file>

<file path=ppt/media/media4.wav>
</file>

<file path=ppt/media/media5.wav>
</file>

<file path=ppt/media/media6.wav>
</file>

<file path=ppt/media/media7.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11589E3A-7EBA-470D-B176-DD1C0EF1486A}"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41CD351-FE60-4A06-BD28-B87D0166938A}" type="slidenum">
              <a:rPr lang="en-IN" smtClean="0"/>
              <a:t>‹#›</a:t>
            </a:fld>
            <a:endParaRPr lang="en-IN"/>
          </a:p>
        </p:txBody>
      </p:sp>
    </p:spTree>
    <p:extLst>
      <p:ext uri="{BB962C8B-B14F-4D97-AF65-F5344CB8AC3E}">
        <p14:creationId xmlns:p14="http://schemas.microsoft.com/office/powerpoint/2010/main" val="14508789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1589E3A-7EBA-470D-B176-DD1C0EF1486A}"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41CD351-FE60-4A06-BD28-B87D0166938A}" type="slidenum">
              <a:rPr lang="en-IN" smtClean="0"/>
              <a:t>‹#›</a:t>
            </a:fld>
            <a:endParaRPr lang="en-IN"/>
          </a:p>
        </p:txBody>
      </p:sp>
    </p:spTree>
    <p:extLst>
      <p:ext uri="{BB962C8B-B14F-4D97-AF65-F5344CB8AC3E}">
        <p14:creationId xmlns:p14="http://schemas.microsoft.com/office/powerpoint/2010/main" val="26817981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1589E3A-7EBA-470D-B176-DD1C0EF1486A}"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41CD351-FE60-4A06-BD28-B87D0166938A}" type="slidenum">
              <a:rPr lang="en-IN" smtClean="0"/>
              <a:t>‹#›</a:t>
            </a:fld>
            <a:endParaRPr lang="en-IN"/>
          </a:p>
        </p:txBody>
      </p:sp>
    </p:spTree>
    <p:extLst>
      <p:ext uri="{BB962C8B-B14F-4D97-AF65-F5344CB8AC3E}">
        <p14:creationId xmlns:p14="http://schemas.microsoft.com/office/powerpoint/2010/main" val="2820865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1589E3A-7EBA-470D-B176-DD1C0EF1486A}"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41CD351-FE60-4A06-BD28-B87D0166938A}" type="slidenum">
              <a:rPr lang="en-IN" smtClean="0"/>
              <a:t>‹#›</a:t>
            </a:fld>
            <a:endParaRPr lang="en-IN"/>
          </a:p>
        </p:txBody>
      </p:sp>
    </p:spTree>
    <p:extLst>
      <p:ext uri="{BB962C8B-B14F-4D97-AF65-F5344CB8AC3E}">
        <p14:creationId xmlns:p14="http://schemas.microsoft.com/office/powerpoint/2010/main" val="2707937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1589E3A-7EBA-470D-B176-DD1C0EF1486A}" type="datetimeFigureOut">
              <a:rPr lang="en-IN" smtClean="0"/>
              <a:t>09-11-2021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41CD351-FE60-4A06-BD28-B87D0166938A}" type="slidenum">
              <a:rPr lang="en-IN" smtClean="0"/>
              <a:t>‹#›</a:t>
            </a:fld>
            <a:endParaRPr lang="en-IN"/>
          </a:p>
        </p:txBody>
      </p:sp>
    </p:spTree>
    <p:extLst>
      <p:ext uri="{BB962C8B-B14F-4D97-AF65-F5344CB8AC3E}">
        <p14:creationId xmlns:p14="http://schemas.microsoft.com/office/powerpoint/2010/main" val="2085108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11589E3A-7EBA-470D-B176-DD1C0EF1486A}" type="datetimeFigureOut">
              <a:rPr lang="en-IN" smtClean="0"/>
              <a:t>09-11-2021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41CD351-FE60-4A06-BD28-B87D0166938A}" type="slidenum">
              <a:rPr lang="en-IN" smtClean="0"/>
              <a:t>‹#›</a:t>
            </a:fld>
            <a:endParaRPr lang="en-IN"/>
          </a:p>
        </p:txBody>
      </p:sp>
    </p:spTree>
    <p:extLst>
      <p:ext uri="{BB962C8B-B14F-4D97-AF65-F5344CB8AC3E}">
        <p14:creationId xmlns:p14="http://schemas.microsoft.com/office/powerpoint/2010/main" val="18871032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11589E3A-7EBA-470D-B176-DD1C0EF1486A}" type="datetimeFigureOut">
              <a:rPr lang="en-IN" smtClean="0"/>
              <a:t>09-11-2021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41CD351-FE60-4A06-BD28-B87D0166938A}" type="slidenum">
              <a:rPr lang="en-IN" smtClean="0"/>
              <a:t>‹#›</a:t>
            </a:fld>
            <a:endParaRPr lang="en-IN"/>
          </a:p>
        </p:txBody>
      </p:sp>
    </p:spTree>
    <p:extLst>
      <p:ext uri="{BB962C8B-B14F-4D97-AF65-F5344CB8AC3E}">
        <p14:creationId xmlns:p14="http://schemas.microsoft.com/office/powerpoint/2010/main" val="4127892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11589E3A-7EBA-470D-B176-DD1C0EF1486A}" type="datetimeFigureOut">
              <a:rPr lang="en-IN" smtClean="0"/>
              <a:t>09-11-2021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41CD351-FE60-4A06-BD28-B87D0166938A}" type="slidenum">
              <a:rPr lang="en-IN" smtClean="0"/>
              <a:t>‹#›</a:t>
            </a:fld>
            <a:endParaRPr lang="en-IN"/>
          </a:p>
        </p:txBody>
      </p:sp>
    </p:spTree>
    <p:extLst>
      <p:ext uri="{BB962C8B-B14F-4D97-AF65-F5344CB8AC3E}">
        <p14:creationId xmlns:p14="http://schemas.microsoft.com/office/powerpoint/2010/main" val="3316705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589E3A-7EBA-470D-B176-DD1C0EF1486A}" type="datetimeFigureOut">
              <a:rPr lang="en-IN" smtClean="0"/>
              <a:t>09-11-2021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41CD351-FE60-4A06-BD28-B87D0166938A}" type="slidenum">
              <a:rPr lang="en-IN" smtClean="0"/>
              <a:t>‹#›</a:t>
            </a:fld>
            <a:endParaRPr lang="en-IN"/>
          </a:p>
        </p:txBody>
      </p:sp>
    </p:spTree>
    <p:extLst>
      <p:ext uri="{BB962C8B-B14F-4D97-AF65-F5344CB8AC3E}">
        <p14:creationId xmlns:p14="http://schemas.microsoft.com/office/powerpoint/2010/main" val="3288409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1589E3A-7EBA-470D-B176-DD1C0EF1486A}" type="datetimeFigureOut">
              <a:rPr lang="en-IN" smtClean="0"/>
              <a:t>09-11-2021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41CD351-FE60-4A06-BD28-B87D0166938A}" type="slidenum">
              <a:rPr lang="en-IN" smtClean="0"/>
              <a:t>‹#›</a:t>
            </a:fld>
            <a:endParaRPr lang="en-IN"/>
          </a:p>
        </p:txBody>
      </p:sp>
    </p:spTree>
    <p:extLst>
      <p:ext uri="{BB962C8B-B14F-4D97-AF65-F5344CB8AC3E}">
        <p14:creationId xmlns:p14="http://schemas.microsoft.com/office/powerpoint/2010/main" val="1631919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1589E3A-7EBA-470D-B176-DD1C0EF1486A}" type="datetimeFigureOut">
              <a:rPr lang="en-IN" smtClean="0"/>
              <a:t>09-11-2021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41CD351-FE60-4A06-BD28-B87D0166938A}" type="slidenum">
              <a:rPr lang="en-IN" smtClean="0"/>
              <a:t>‹#›</a:t>
            </a:fld>
            <a:endParaRPr lang="en-IN"/>
          </a:p>
        </p:txBody>
      </p:sp>
    </p:spTree>
    <p:extLst>
      <p:ext uri="{BB962C8B-B14F-4D97-AF65-F5344CB8AC3E}">
        <p14:creationId xmlns:p14="http://schemas.microsoft.com/office/powerpoint/2010/main" val="4063225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589E3A-7EBA-470D-B176-DD1C0EF1486A}" type="datetimeFigureOut">
              <a:rPr lang="en-IN" smtClean="0"/>
              <a:t>09-11-2021</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1CD351-FE60-4A06-BD28-B87D0166938A}" type="slidenum">
              <a:rPr lang="en-IN" smtClean="0"/>
              <a:t>‹#›</a:t>
            </a:fld>
            <a:endParaRPr lang="en-IN"/>
          </a:p>
        </p:txBody>
      </p:sp>
    </p:spTree>
    <p:extLst>
      <p:ext uri="{BB962C8B-B14F-4D97-AF65-F5344CB8AC3E}">
        <p14:creationId xmlns:p14="http://schemas.microsoft.com/office/powerpoint/2010/main" val="4214320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wav"/><Relationship Id="rId1" Type="http://schemas.microsoft.com/office/2007/relationships/media" Target="../media/media2.wav"/><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wav"/><Relationship Id="rId1" Type="http://schemas.microsoft.com/office/2007/relationships/media" Target="../media/media3.wav"/><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wav"/><Relationship Id="rId1" Type="http://schemas.microsoft.com/office/2007/relationships/media" Target="../media/media4.wav"/><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wav"/><Relationship Id="rId1" Type="http://schemas.microsoft.com/office/2007/relationships/media" Target="../media/media5.wav"/><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wav"/><Relationship Id="rId1" Type="http://schemas.microsoft.com/office/2007/relationships/media" Target="../media/media6.wav"/><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wav"/><Relationship Id="rId1" Type="http://schemas.microsoft.com/office/2007/relationships/media" Target="../media/media7.wav"/><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79712" y="476672"/>
            <a:ext cx="4876800" cy="2228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1259632" y="3717032"/>
            <a:ext cx="5976664" cy="1200329"/>
          </a:xfrm>
          <a:prstGeom prst="rect">
            <a:avLst/>
          </a:prstGeom>
          <a:noFill/>
        </p:spPr>
        <p:txBody>
          <a:bodyPr wrap="square" rtlCol="0">
            <a:spAutoFit/>
          </a:bodyPr>
          <a:lstStyle/>
          <a:p>
            <a:pPr algn="ctr"/>
            <a:r>
              <a:rPr lang="en-US" b="1" dirty="0" smtClean="0">
                <a:solidFill>
                  <a:srgbClr val="002060"/>
                </a:solidFill>
              </a:rPr>
              <a:t>NAME – YASHI GAYAKWAD</a:t>
            </a:r>
          </a:p>
          <a:p>
            <a:pPr algn="ctr"/>
            <a:r>
              <a:rPr lang="en-US" b="1" dirty="0" smtClean="0">
                <a:solidFill>
                  <a:srgbClr val="002060"/>
                </a:solidFill>
              </a:rPr>
              <a:t>SUBJECT – SYSTEM ANALYSIS AND DESIGN</a:t>
            </a:r>
          </a:p>
          <a:p>
            <a:pPr algn="ctr"/>
            <a:r>
              <a:rPr lang="en-US" b="1" dirty="0" smtClean="0">
                <a:solidFill>
                  <a:srgbClr val="002060"/>
                </a:solidFill>
              </a:rPr>
              <a:t>ROLL NO. – IT2K19-74</a:t>
            </a:r>
          </a:p>
          <a:p>
            <a:pPr algn="ctr"/>
            <a:r>
              <a:rPr lang="en-US" b="1" dirty="0" smtClean="0">
                <a:solidFill>
                  <a:srgbClr val="002060"/>
                </a:solidFill>
              </a:rPr>
              <a:t>TOPIC – THE TEST PLAN</a:t>
            </a:r>
            <a:endParaRPr lang="en-IN" b="1" dirty="0">
              <a:solidFill>
                <a:srgbClr val="002060"/>
              </a:solidFil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958166137"/>
      </p:ext>
    </p:extLst>
  </p:cSld>
  <p:clrMapOvr>
    <a:masterClrMapping/>
  </p:clrMapOvr>
  <mc:AlternateContent xmlns:mc="http://schemas.openxmlformats.org/markup-compatibility/2006" xmlns:p14="http://schemas.microsoft.com/office/powerpoint/2010/main">
    <mc:Choice Requires="p14">
      <p:transition spd="slow" p14:dur="2000" advTm="18236"/>
    </mc:Choice>
    <mc:Fallback xmlns="">
      <p:transition spd="slow" advTm="18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1560" y="1242338"/>
            <a:ext cx="3168352" cy="523220"/>
          </a:xfrm>
          <a:prstGeom prst="rect">
            <a:avLst/>
          </a:prstGeom>
          <a:noFill/>
        </p:spPr>
        <p:txBody>
          <a:bodyPr wrap="square" rtlCol="0">
            <a:spAutoFit/>
          </a:bodyPr>
          <a:lstStyle/>
          <a:p>
            <a:r>
              <a:rPr lang="en-US" sz="2800" dirty="0" smtClean="0">
                <a:solidFill>
                  <a:srgbClr val="C00000"/>
                </a:solidFill>
                <a:latin typeface="Berlin Sans FB" pitchFamily="34" charset="0"/>
              </a:rPr>
              <a:t>PURPOSE ………</a:t>
            </a:r>
            <a:endParaRPr lang="en-IN" sz="2800" dirty="0">
              <a:solidFill>
                <a:srgbClr val="C00000"/>
              </a:solidFill>
              <a:latin typeface="Berlin Sans FB" pitchFamily="34" charset="0"/>
            </a:endParaRPr>
          </a:p>
        </p:txBody>
      </p:sp>
      <p:sp>
        <p:nvSpPr>
          <p:cNvPr id="4" name="TextBox 3"/>
          <p:cNvSpPr txBox="1"/>
          <p:nvPr/>
        </p:nvSpPr>
        <p:spPr>
          <a:xfrm>
            <a:off x="611560" y="2276871"/>
            <a:ext cx="7272808" cy="3108543"/>
          </a:xfrm>
          <a:prstGeom prst="rect">
            <a:avLst/>
          </a:prstGeom>
          <a:noFill/>
        </p:spPr>
        <p:txBody>
          <a:bodyPr wrap="square" rtlCol="0">
            <a:spAutoFit/>
          </a:bodyPr>
          <a:lstStyle/>
          <a:p>
            <a:r>
              <a:rPr lang="en-US" sz="2800" dirty="0" smtClean="0">
                <a:latin typeface="Bahnschrift" pitchFamily="34" charset="0"/>
              </a:rPr>
              <a:t>The ultimate objective of testing is to ensure that the system performs as designed and, by extension, to ensure that it meets the user’s needs. More specifically, testing is the process of exercising the system and its components to locate, investigate, and correct errors and bugs. </a:t>
            </a:r>
            <a:endParaRPr lang="en-IN" sz="2800" dirty="0">
              <a:latin typeface="Bahnschrift" pitchFamily="34" charset="0"/>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997056923"/>
      </p:ext>
    </p:extLst>
  </p:cSld>
  <p:clrMapOvr>
    <a:masterClrMapping/>
  </p:clrMapOvr>
  <mc:AlternateContent xmlns:mc="http://schemas.openxmlformats.org/markup-compatibility/2006" xmlns:p14="http://schemas.microsoft.com/office/powerpoint/2010/main">
    <mc:Choice Requires="p14">
      <p:transition spd="slow" p14:dur="2000" advTm="24702"/>
    </mc:Choice>
    <mc:Fallback xmlns="">
      <p:transition spd="slow" advTm="247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55576" y="496303"/>
            <a:ext cx="7128792" cy="461665"/>
          </a:xfrm>
          <a:prstGeom prst="rect">
            <a:avLst/>
          </a:prstGeom>
          <a:noFill/>
        </p:spPr>
        <p:txBody>
          <a:bodyPr wrap="square" rtlCol="0">
            <a:spAutoFit/>
          </a:bodyPr>
          <a:lstStyle/>
          <a:p>
            <a:r>
              <a:rPr lang="en-IN" sz="2400" dirty="0" smtClean="0">
                <a:solidFill>
                  <a:srgbClr val="C00000"/>
                </a:solidFill>
                <a:latin typeface="Berlin Sans FB" pitchFamily="34" charset="0"/>
              </a:rPr>
              <a:t>Strengths, weaknesses, and limitations</a:t>
            </a:r>
            <a:endParaRPr lang="en-IN" sz="2400" dirty="0">
              <a:solidFill>
                <a:srgbClr val="C00000"/>
              </a:solidFill>
              <a:latin typeface="Berlin Sans FB" pitchFamily="34" charset="0"/>
            </a:endParaRPr>
          </a:p>
        </p:txBody>
      </p:sp>
      <p:sp>
        <p:nvSpPr>
          <p:cNvPr id="3" name="TextBox 2"/>
          <p:cNvSpPr txBox="1"/>
          <p:nvPr/>
        </p:nvSpPr>
        <p:spPr>
          <a:xfrm>
            <a:off x="755576" y="1124744"/>
            <a:ext cx="7560840" cy="646331"/>
          </a:xfrm>
          <a:prstGeom prst="rect">
            <a:avLst/>
          </a:prstGeom>
          <a:noFill/>
        </p:spPr>
        <p:txBody>
          <a:bodyPr wrap="square" rtlCol="0">
            <a:spAutoFit/>
          </a:bodyPr>
          <a:lstStyle/>
          <a:p>
            <a:r>
              <a:rPr lang="en-US" dirty="0" smtClean="0">
                <a:latin typeface="Bahnschrift" pitchFamily="34" charset="0"/>
              </a:rPr>
              <a:t>The strengths and weaknesses of specific techniques will be discussed in context</a:t>
            </a:r>
            <a:endParaRPr lang="en-IN" dirty="0">
              <a:latin typeface="Bahnschrift" pitchFamily="34" charset="0"/>
            </a:endParaRPr>
          </a:p>
        </p:txBody>
      </p:sp>
      <p:sp>
        <p:nvSpPr>
          <p:cNvPr id="4" name="TextBox 3"/>
          <p:cNvSpPr txBox="1"/>
          <p:nvPr/>
        </p:nvSpPr>
        <p:spPr>
          <a:xfrm>
            <a:off x="755576" y="2239734"/>
            <a:ext cx="5112568" cy="461665"/>
          </a:xfrm>
          <a:prstGeom prst="rect">
            <a:avLst/>
          </a:prstGeom>
          <a:noFill/>
        </p:spPr>
        <p:txBody>
          <a:bodyPr wrap="square" rtlCol="0">
            <a:spAutoFit/>
          </a:bodyPr>
          <a:lstStyle/>
          <a:p>
            <a:r>
              <a:rPr lang="en-IN" sz="2400" dirty="0" smtClean="0">
                <a:solidFill>
                  <a:srgbClr val="C00000"/>
                </a:solidFill>
                <a:latin typeface="Berlin Sans FB" pitchFamily="34" charset="0"/>
              </a:rPr>
              <a:t>Inputs and related ideas</a:t>
            </a:r>
            <a:endParaRPr lang="en-IN" sz="2400" dirty="0">
              <a:solidFill>
                <a:srgbClr val="C00000"/>
              </a:solidFill>
              <a:latin typeface="Berlin Sans FB" pitchFamily="34" charset="0"/>
            </a:endParaRPr>
          </a:p>
        </p:txBody>
      </p:sp>
      <p:sp>
        <p:nvSpPr>
          <p:cNvPr id="5" name="TextBox 4"/>
          <p:cNvSpPr txBox="1"/>
          <p:nvPr/>
        </p:nvSpPr>
        <p:spPr>
          <a:xfrm>
            <a:off x="755576" y="3164011"/>
            <a:ext cx="7560840" cy="1631216"/>
          </a:xfrm>
          <a:prstGeom prst="rect">
            <a:avLst/>
          </a:prstGeom>
          <a:noFill/>
        </p:spPr>
        <p:txBody>
          <a:bodyPr wrap="square" rtlCol="0">
            <a:spAutoFit/>
          </a:bodyPr>
          <a:lstStyle/>
          <a:p>
            <a:r>
              <a:rPr lang="en-US" sz="2000" dirty="0" smtClean="0">
                <a:latin typeface="Bahnschrift" pitchFamily="34" charset="0"/>
              </a:rPr>
              <a:t>General system design principles are discussed in Inspections  support a form of testing that can be performed on logical components. The joint application design technique can be used to develop test procedures. Gantt charts and project networks can be used to plan, document, and manage a test schedule.</a:t>
            </a:r>
            <a:endParaRPr lang="en-IN" sz="2000" dirty="0">
              <a:latin typeface="Bahnschrift" pitchFamily="34" charset="0"/>
            </a:endParaRPr>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512601513"/>
      </p:ext>
    </p:extLst>
  </p:cSld>
  <p:clrMapOvr>
    <a:masterClrMapping/>
  </p:clrMapOvr>
  <mc:AlternateContent xmlns:mc="http://schemas.openxmlformats.org/markup-compatibility/2006" xmlns:p14="http://schemas.microsoft.com/office/powerpoint/2010/main">
    <mc:Choice Requires="p14">
      <p:transition spd="slow" p14:dur="2000" advTm="36777"/>
    </mc:Choice>
    <mc:Fallback xmlns="">
      <p:transition spd="slow" advTm="367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1560" y="499466"/>
            <a:ext cx="2232248" cy="461665"/>
          </a:xfrm>
          <a:prstGeom prst="rect">
            <a:avLst/>
          </a:prstGeom>
          <a:noFill/>
        </p:spPr>
        <p:txBody>
          <a:bodyPr wrap="square" rtlCol="0">
            <a:spAutoFit/>
          </a:bodyPr>
          <a:lstStyle/>
          <a:p>
            <a:r>
              <a:rPr lang="en-US" sz="2400" dirty="0" smtClean="0">
                <a:solidFill>
                  <a:srgbClr val="C00000"/>
                </a:solidFill>
                <a:latin typeface="Berlin Sans FB" pitchFamily="34" charset="0"/>
              </a:rPr>
              <a:t>Concepts….</a:t>
            </a:r>
            <a:endParaRPr lang="en-IN" sz="2400" dirty="0">
              <a:solidFill>
                <a:srgbClr val="C00000"/>
              </a:solidFill>
              <a:latin typeface="Berlin Sans FB" pitchFamily="34" charset="0"/>
            </a:endParaRPr>
          </a:p>
        </p:txBody>
      </p:sp>
      <p:sp>
        <p:nvSpPr>
          <p:cNvPr id="3" name="TextBox 2"/>
          <p:cNvSpPr txBox="1"/>
          <p:nvPr/>
        </p:nvSpPr>
        <p:spPr>
          <a:xfrm>
            <a:off x="611560" y="938015"/>
            <a:ext cx="2808312" cy="523220"/>
          </a:xfrm>
          <a:prstGeom prst="rect">
            <a:avLst/>
          </a:prstGeom>
          <a:noFill/>
        </p:spPr>
        <p:txBody>
          <a:bodyPr wrap="square" rtlCol="0">
            <a:spAutoFit/>
          </a:bodyPr>
          <a:lstStyle/>
          <a:p>
            <a:r>
              <a:rPr lang="en-IN" sz="2800" i="1" dirty="0" smtClean="0">
                <a:solidFill>
                  <a:srgbClr val="7030A0"/>
                </a:solidFill>
                <a:latin typeface="Berlin Sans FB" pitchFamily="34" charset="0"/>
              </a:rPr>
              <a:t>The test plan :</a:t>
            </a:r>
            <a:endParaRPr lang="en-IN" sz="2800" i="1" dirty="0">
              <a:solidFill>
                <a:srgbClr val="7030A0"/>
              </a:solidFill>
              <a:latin typeface="Berlin Sans FB" pitchFamily="34" charset="0"/>
            </a:endParaRPr>
          </a:p>
        </p:txBody>
      </p:sp>
      <p:sp>
        <p:nvSpPr>
          <p:cNvPr id="5" name="TextBox 4"/>
          <p:cNvSpPr txBox="1"/>
          <p:nvPr/>
        </p:nvSpPr>
        <p:spPr>
          <a:xfrm>
            <a:off x="611560" y="1484784"/>
            <a:ext cx="7272808" cy="1477328"/>
          </a:xfrm>
          <a:prstGeom prst="rect">
            <a:avLst/>
          </a:prstGeom>
          <a:noFill/>
        </p:spPr>
        <p:txBody>
          <a:bodyPr wrap="square" rtlCol="0">
            <a:spAutoFit/>
          </a:bodyPr>
          <a:lstStyle/>
          <a:p>
            <a:r>
              <a:rPr lang="en-US" dirty="0" smtClean="0">
                <a:latin typeface="Bahnschrift" pitchFamily="34" charset="0"/>
              </a:rPr>
              <a:t>Tests are performed on the system’s physical components. Consequently, although the logical models and design documentation prepared during the analysis and design stages of the system development life cycle can be evaluated and inspected, testing does not begin until the implementation stage begins</a:t>
            </a:r>
            <a:endParaRPr lang="en-IN" dirty="0">
              <a:latin typeface="Bahnschrift" pitchFamily="34" charset="0"/>
            </a:endParaRPr>
          </a:p>
        </p:txBody>
      </p:sp>
      <p:sp>
        <p:nvSpPr>
          <p:cNvPr id="6" name="TextBox 5"/>
          <p:cNvSpPr txBox="1"/>
          <p:nvPr/>
        </p:nvSpPr>
        <p:spPr>
          <a:xfrm>
            <a:off x="611560" y="3156937"/>
            <a:ext cx="2952328" cy="523220"/>
          </a:xfrm>
          <a:prstGeom prst="rect">
            <a:avLst/>
          </a:prstGeom>
          <a:noFill/>
        </p:spPr>
        <p:txBody>
          <a:bodyPr wrap="square" rtlCol="0">
            <a:spAutoFit/>
          </a:bodyPr>
          <a:lstStyle/>
          <a:p>
            <a:r>
              <a:rPr lang="en-IN" sz="2800" i="1" dirty="0" smtClean="0">
                <a:solidFill>
                  <a:srgbClr val="7030A0"/>
                </a:solidFill>
                <a:latin typeface="Berlin Sans FB" pitchFamily="34" charset="0"/>
              </a:rPr>
              <a:t>Testing strategies:</a:t>
            </a:r>
            <a:endParaRPr lang="en-IN" sz="2800" i="1" dirty="0">
              <a:solidFill>
                <a:srgbClr val="7030A0"/>
              </a:solidFill>
              <a:latin typeface="Berlin Sans FB" pitchFamily="34" charset="0"/>
            </a:endParaRPr>
          </a:p>
        </p:txBody>
      </p:sp>
      <p:sp>
        <p:nvSpPr>
          <p:cNvPr id="7" name="TextBox 6"/>
          <p:cNvSpPr txBox="1"/>
          <p:nvPr/>
        </p:nvSpPr>
        <p:spPr>
          <a:xfrm>
            <a:off x="611560" y="3784002"/>
            <a:ext cx="7632848" cy="1477328"/>
          </a:xfrm>
          <a:prstGeom prst="rect">
            <a:avLst/>
          </a:prstGeom>
          <a:noFill/>
        </p:spPr>
        <p:txBody>
          <a:bodyPr wrap="square" rtlCol="0">
            <a:spAutoFit/>
          </a:bodyPr>
          <a:lstStyle/>
          <a:p>
            <a:r>
              <a:rPr lang="en-US" dirty="0" smtClean="0">
                <a:latin typeface="Bahnschrift" pitchFamily="34" charset="0"/>
              </a:rPr>
              <a:t>Testing can be performed top down, bottom up, and/or middle out. Top-down testing starts at the top (with the broad, control modules) and works through the module hierarchy level by level until the bottom level (the detailed computational modules) is reached. Bottom-up testing starts at the bottom and works up through the hierarchy to the top.</a:t>
            </a:r>
            <a:endParaRPr lang="en-IN" dirty="0">
              <a:latin typeface="Bahnschrift"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340796433"/>
      </p:ext>
    </p:extLst>
  </p:cSld>
  <p:clrMapOvr>
    <a:masterClrMapping/>
  </p:clrMapOvr>
  <mc:AlternateContent xmlns:mc="http://schemas.openxmlformats.org/markup-compatibility/2006" xmlns:p14="http://schemas.microsoft.com/office/powerpoint/2010/main">
    <mc:Choice Requires="p14">
      <p:transition spd="slow" p14:dur="2000" advTm="55773"/>
    </mc:Choice>
    <mc:Fallback xmlns="">
      <p:transition spd="slow" advTm="557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52005" y="267906"/>
            <a:ext cx="3096344" cy="523220"/>
          </a:xfrm>
          <a:prstGeom prst="rect">
            <a:avLst/>
          </a:prstGeom>
          <a:noFill/>
        </p:spPr>
        <p:txBody>
          <a:bodyPr wrap="square" rtlCol="0">
            <a:spAutoFit/>
          </a:bodyPr>
          <a:lstStyle/>
          <a:p>
            <a:r>
              <a:rPr lang="en-IN" sz="2800" i="1" dirty="0" smtClean="0">
                <a:solidFill>
                  <a:srgbClr val="7030A0"/>
                </a:solidFill>
                <a:latin typeface="Berlin Sans FB" pitchFamily="34" charset="0"/>
              </a:rPr>
              <a:t>Test procedures :</a:t>
            </a:r>
            <a:endParaRPr lang="en-IN" sz="2800" i="1" dirty="0">
              <a:solidFill>
                <a:srgbClr val="7030A0"/>
              </a:solidFill>
              <a:latin typeface="Berlin Sans FB" pitchFamily="34" charset="0"/>
            </a:endParaRPr>
          </a:p>
        </p:txBody>
      </p:sp>
      <p:sp>
        <p:nvSpPr>
          <p:cNvPr id="3" name="TextBox 2"/>
          <p:cNvSpPr txBox="1"/>
          <p:nvPr/>
        </p:nvSpPr>
        <p:spPr>
          <a:xfrm>
            <a:off x="652005" y="980728"/>
            <a:ext cx="6858944" cy="2031325"/>
          </a:xfrm>
          <a:prstGeom prst="rect">
            <a:avLst/>
          </a:prstGeom>
          <a:noFill/>
        </p:spPr>
        <p:txBody>
          <a:bodyPr wrap="square" rtlCol="0">
            <a:spAutoFit/>
          </a:bodyPr>
          <a:lstStyle/>
          <a:p>
            <a:r>
              <a:rPr lang="en-US" dirty="0" smtClean="0">
                <a:latin typeface="Bahnschrift" pitchFamily="34" charset="0"/>
              </a:rPr>
              <a:t>Test procedures are needed to define the process for creating the test data, determine the testing sequence, specify test logistics, and document the test results. There is no standard format or style for developing test procedures, although many organizations have implemented broad testing standards and rely on a joint application design (JAD) session to define the specific procedures for a given project.</a:t>
            </a:r>
            <a:endParaRPr lang="en-IN" dirty="0">
              <a:latin typeface="Bahnschrift" pitchFamily="34" charset="0"/>
            </a:endParaRPr>
          </a:p>
        </p:txBody>
      </p:sp>
      <p:sp>
        <p:nvSpPr>
          <p:cNvPr id="4" name="TextBox 3"/>
          <p:cNvSpPr txBox="1"/>
          <p:nvPr/>
        </p:nvSpPr>
        <p:spPr>
          <a:xfrm>
            <a:off x="652005" y="3267210"/>
            <a:ext cx="2551843" cy="523220"/>
          </a:xfrm>
          <a:prstGeom prst="rect">
            <a:avLst/>
          </a:prstGeom>
          <a:noFill/>
        </p:spPr>
        <p:txBody>
          <a:bodyPr wrap="square" rtlCol="0">
            <a:spAutoFit/>
          </a:bodyPr>
          <a:lstStyle/>
          <a:p>
            <a:r>
              <a:rPr lang="en-IN" sz="2800" i="1" dirty="0" smtClean="0">
                <a:solidFill>
                  <a:srgbClr val="7030A0"/>
                </a:solidFill>
                <a:latin typeface="Berlin Sans FB" pitchFamily="34" charset="0"/>
              </a:rPr>
              <a:t>Testing levels :</a:t>
            </a:r>
            <a:endParaRPr lang="en-IN" sz="2800" i="1" dirty="0">
              <a:solidFill>
                <a:srgbClr val="7030A0"/>
              </a:solidFill>
              <a:latin typeface="Berlin Sans FB" pitchFamily="34" charset="0"/>
            </a:endParaRPr>
          </a:p>
        </p:txBody>
      </p:sp>
      <p:sp>
        <p:nvSpPr>
          <p:cNvPr id="5" name="TextBox 4"/>
          <p:cNvSpPr txBox="1"/>
          <p:nvPr/>
        </p:nvSpPr>
        <p:spPr>
          <a:xfrm>
            <a:off x="652005" y="4077072"/>
            <a:ext cx="6584291" cy="923330"/>
          </a:xfrm>
          <a:prstGeom prst="rect">
            <a:avLst/>
          </a:prstGeom>
          <a:noFill/>
        </p:spPr>
        <p:txBody>
          <a:bodyPr wrap="square" rtlCol="0">
            <a:spAutoFit/>
          </a:bodyPr>
          <a:lstStyle/>
          <a:p>
            <a:r>
              <a:rPr lang="en-US" dirty="0" smtClean="0">
                <a:latin typeface="Bahnschrift" pitchFamily="34" charset="0"/>
              </a:rPr>
              <a:t>Testing occurs throughout the implementation process. Figure below shows how the various levels of testing build on each other. </a:t>
            </a:r>
            <a:endParaRPr lang="en-IN" dirty="0">
              <a:latin typeface="Bahnschrift" pitchFamily="34" charset="0"/>
            </a:endParaRP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233886008"/>
      </p:ext>
    </p:extLst>
  </p:cSld>
  <p:clrMapOvr>
    <a:masterClrMapping/>
  </p:clrMapOvr>
  <mc:AlternateContent xmlns:mc="http://schemas.openxmlformats.org/markup-compatibility/2006" xmlns:p14="http://schemas.microsoft.com/office/powerpoint/2010/main">
    <mc:Choice Requires="p14">
      <p:transition spd="slow" p14:dur="2000" advTm="47749"/>
    </mc:Choice>
    <mc:Fallback xmlns="">
      <p:transition spd="slow" advTm="477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09276" y="476672"/>
            <a:ext cx="3456384" cy="2308324"/>
          </a:xfrm>
          <a:prstGeom prst="rect">
            <a:avLst/>
          </a:prstGeom>
          <a:noFill/>
        </p:spPr>
        <p:txBody>
          <a:bodyPr wrap="square" rtlCol="0">
            <a:spAutoFit/>
          </a:bodyPr>
          <a:lstStyle/>
          <a:p>
            <a:pPr marL="342900" indent="-342900">
              <a:buFont typeface="Arial" pitchFamily="34" charset="0"/>
              <a:buChar char="•"/>
            </a:pPr>
            <a:r>
              <a:rPr lang="en-US" sz="2400" dirty="0" smtClean="0">
                <a:solidFill>
                  <a:srgbClr val="002060"/>
                </a:solidFill>
                <a:latin typeface="Bahnschrift SemiBold SemiConden" pitchFamily="34" charset="0"/>
              </a:rPr>
              <a:t>User acceptance testing</a:t>
            </a:r>
          </a:p>
          <a:p>
            <a:pPr marL="342900" indent="-342900">
              <a:buFont typeface="Arial" pitchFamily="34" charset="0"/>
              <a:buChar char="•"/>
            </a:pPr>
            <a:r>
              <a:rPr lang="en-US" sz="2400" dirty="0" smtClean="0">
                <a:solidFill>
                  <a:srgbClr val="002060"/>
                </a:solidFill>
                <a:latin typeface="Bahnschrift SemiBold SemiConden" pitchFamily="34" charset="0"/>
              </a:rPr>
              <a:t>System testing</a:t>
            </a:r>
          </a:p>
          <a:p>
            <a:pPr marL="342900" indent="-342900">
              <a:buFont typeface="Arial" pitchFamily="34" charset="0"/>
              <a:buChar char="•"/>
            </a:pPr>
            <a:r>
              <a:rPr lang="en-US" sz="2400" dirty="0" smtClean="0">
                <a:solidFill>
                  <a:srgbClr val="002060"/>
                </a:solidFill>
                <a:latin typeface="Bahnschrift SemiBold SemiConden" pitchFamily="34" charset="0"/>
              </a:rPr>
              <a:t>Function testing </a:t>
            </a:r>
          </a:p>
          <a:p>
            <a:pPr marL="342900" indent="-342900">
              <a:buFont typeface="Arial" pitchFamily="34" charset="0"/>
              <a:buChar char="•"/>
            </a:pPr>
            <a:r>
              <a:rPr lang="en-US" sz="2400" dirty="0" smtClean="0">
                <a:solidFill>
                  <a:srgbClr val="002060"/>
                </a:solidFill>
                <a:latin typeface="Bahnschrift SemiBold SemiConden" pitchFamily="34" charset="0"/>
              </a:rPr>
              <a:t>Integration testing</a:t>
            </a:r>
          </a:p>
          <a:p>
            <a:pPr marL="342900" indent="-342900">
              <a:buFont typeface="Arial" pitchFamily="34" charset="0"/>
              <a:buChar char="•"/>
            </a:pPr>
            <a:r>
              <a:rPr lang="en-US" sz="2400" dirty="0" smtClean="0">
                <a:solidFill>
                  <a:srgbClr val="002060"/>
                </a:solidFill>
                <a:latin typeface="Bahnschrift SemiBold SemiConden" pitchFamily="34" charset="0"/>
              </a:rPr>
              <a:t>Unit testing</a:t>
            </a:r>
          </a:p>
          <a:p>
            <a:pPr marL="342900" indent="-342900">
              <a:buFont typeface="Arial" pitchFamily="34" charset="0"/>
              <a:buChar char="•"/>
            </a:pPr>
            <a:r>
              <a:rPr lang="en-US" sz="2400" dirty="0" smtClean="0">
                <a:solidFill>
                  <a:srgbClr val="002060"/>
                </a:solidFill>
                <a:latin typeface="Bahnschrift SemiBold SemiConden" pitchFamily="34" charset="0"/>
              </a:rPr>
              <a:t>scaffolding</a:t>
            </a:r>
            <a:endParaRPr lang="en-IN" sz="2400" dirty="0">
              <a:solidFill>
                <a:srgbClr val="002060"/>
              </a:solidFill>
              <a:latin typeface="Bahnschrift SemiBold SemiConden" pitchFamily="34" charset="0"/>
            </a:endParaRPr>
          </a:p>
        </p:txBody>
      </p:sp>
      <p:cxnSp>
        <p:nvCxnSpPr>
          <p:cNvPr id="9" name="Straight Connector 8"/>
          <p:cNvCxnSpPr/>
          <p:nvPr/>
        </p:nvCxnSpPr>
        <p:spPr>
          <a:xfrm>
            <a:off x="797968" y="476672"/>
            <a:ext cx="34563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4249403" y="476672"/>
            <a:ext cx="4949" cy="244827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793019" y="2924944"/>
            <a:ext cx="34563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93019" y="476672"/>
            <a:ext cx="0" cy="2448272"/>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97968" y="854558"/>
            <a:ext cx="345143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793019" y="1268760"/>
            <a:ext cx="34563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6" idx="1"/>
            <a:endCxn id="6" idx="3"/>
          </p:cNvCxnSpPr>
          <p:nvPr/>
        </p:nvCxnSpPr>
        <p:spPr>
          <a:xfrm>
            <a:off x="809276" y="1630834"/>
            <a:ext cx="34563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797968" y="1988840"/>
            <a:ext cx="34563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793019" y="2420888"/>
            <a:ext cx="3461333" cy="0"/>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793018" y="2970766"/>
            <a:ext cx="2410829" cy="523220"/>
          </a:xfrm>
          <a:prstGeom prst="rect">
            <a:avLst/>
          </a:prstGeom>
          <a:noFill/>
        </p:spPr>
        <p:txBody>
          <a:bodyPr wrap="square" rtlCol="0">
            <a:spAutoFit/>
          </a:bodyPr>
          <a:lstStyle/>
          <a:p>
            <a:r>
              <a:rPr lang="en-US" sz="2800" dirty="0" smtClean="0">
                <a:solidFill>
                  <a:srgbClr val="C00000"/>
                </a:solidFill>
                <a:latin typeface="Berlin Sans FB" pitchFamily="34" charset="0"/>
              </a:rPr>
              <a:t>Software :</a:t>
            </a:r>
            <a:endParaRPr lang="en-IN" sz="2800" dirty="0">
              <a:solidFill>
                <a:srgbClr val="C00000"/>
              </a:solidFill>
              <a:latin typeface="Berlin Sans FB" pitchFamily="34" charset="0"/>
            </a:endParaRPr>
          </a:p>
        </p:txBody>
      </p:sp>
      <p:sp>
        <p:nvSpPr>
          <p:cNvPr id="31" name="TextBox 30"/>
          <p:cNvSpPr txBox="1"/>
          <p:nvPr/>
        </p:nvSpPr>
        <p:spPr>
          <a:xfrm>
            <a:off x="793018" y="3512475"/>
            <a:ext cx="8099462" cy="3139321"/>
          </a:xfrm>
          <a:prstGeom prst="rect">
            <a:avLst/>
          </a:prstGeom>
          <a:noFill/>
        </p:spPr>
        <p:txBody>
          <a:bodyPr wrap="square" rtlCol="0">
            <a:spAutoFit/>
          </a:bodyPr>
          <a:lstStyle/>
          <a:p>
            <a:r>
              <a:rPr lang="en-IN" dirty="0" smtClean="0">
                <a:latin typeface="Bahnschrift" pitchFamily="34" charset="0"/>
              </a:rPr>
              <a:t>Visual Test (Relational Software), ATF (</a:t>
            </a:r>
            <a:r>
              <a:rPr lang="en-IN" dirty="0" err="1" smtClean="0">
                <a:latin typeface="Bahnschrift" pitchFamily="34" charset="0"/>
              </a:rPr>
              <a:t>Softbridge</a:t>
            </a:r>
            <a:r>
              <a:rPr lang="en-IN" dirty="0" smtClean="0">
                <a:latin typeface="Bahnschrift" pitchFamily="34" charset="0"/>
              </a:rPr>
              <a:t>), FERRET (</a:t>
            </a:r>
            <a:r>
              <a:rPr lang="en-IN" dirty="0" err="1" smtClean="0">
                <a:latin typeface="Bahnschrift" pitchFamily="34" charset="0"/>
              </a:rPr>
              <a:t>Azor</a:t>
            </a:r>
            <a:r>
              <a:rPr lang="en-IN" dirty="0" smtClean="0">
                <a:latin typeface="Bahnschrift" pitchFamily="34" charset="0"/>
              </a:rPr>
              <a:t> Inc.), and </a:t>
            </a:r>
            <a:r>
              <a:rPr lang="en-IN" dirty="0" err="1" smtClean="0">
                <a:latin typeface="Bahnschrift" pitchFamily="34" charset="0"/>
              </a:rPr>
              <a:t>QARun</a:t>
            </a:r>
            <a:r>
              <a:rPr lang="en-IN" dirty="0" smtClean="0">
                <a:latin typeface="Bahnschrift" pitchFamily="34" charset="0"/>
              </a:rPr>
              <a:t> (Compuware) support GUI-related testing. Chariot (Ganymede Software), ITE and SDTF (Applied Computer Technology), and </a:t>
            </a:r>
            <a:r>
              <a:rPr lang="en-IN" dirty="0" err="1" smtClean="0">
                <a:latin typeface="Bahnschrift" pitchFamily="34" charset="0"/>
              </a:rPr>
              <a:t>FastBench</a:t>
            </a:r>
            <a:r>
              <a:rPr lang="en-IN" dirty="0" smtClean="0">
                <a:latin typeface="Bahnschrift" pitchFamily="34" charset="0"/>
              </a:rPr>
              <a:t>  Tester (NETMANSYS) are communication-related software tools. </a:t>
            </a:r>
            <a:r>
              <a:rPr lang="en-IN" dirty="0" err="1" smtClean="0">
                <a:latin typeface="Bahnschrift" pitchFamily="34" charset="0"/>
              </a:rPr>
              <a:t>AdaTEST</a:t>
            </a:r>
            <a:r>
              <a:rPr lang="en-IN" dirty="0" smtClean="0">
                <a:latin typeface="Bahnschrift" pitchFamily="34" charset="0"/>
              </a:rPr>
              <a:t> (IPL), C-Cover (</a:t>
            </a:r>
            <a:r>
              <a:rPr lang="en-IN" dirty="0" err="1" smtClean="0">
                <a:latin typeface="Bahnschrift" pitchFamily="34" charset="0"/>
              </a:rPr>
              <a:t>Bullseye</a:t>
            </a:r>
            <a:r>
              <a:rPr lang="en-IN" dirty="0" smtClean="0">
                <a:latin typeface="Bahnschrift" pitchFamily="34" charset="0"/>
              </a:rPr>
              <a:t> Testing Technology), and Code Wizard (</a:t>
            </a:r>
            <a:r>
              <a:rPr lang="en-IN" dirty="0" err="1" smtClean="0">
                <a:latin typeface="Bahnschrift" pitchFamily="34" charset="0"/>
              </a:rPr>
              <a:t>Parasoft</a:t>
            </a:r>
            <a:r>
              <a:rPr lang="en-IN" dirty="0" smtClean="0">
                <a:latin typeface="Bahnschrift" pitchFamily="34" charset="0"/>
              </a:rPr>
              <a:t>) are used with C and C++. Web testing tools include </a:t>
            </a:r>
            <a:r>
              <a:rPr lang="en-IN" dirty="0" err="1" smtClean="0">
                <a:latin typeface="Bahnschrift" pitchFamily="34" charset="0"/>
              </a:rPr>
              <a:t>Webexam</a:t>
            </a:r>
            <a:r>
              <a:rPr lang="en-IN" dirty="0" smtClean="0">
                <a:latin typeface="Bahnschrift" pitchFamily="34" charset="0"/>
              </a:rPr>
              <a:t> and </a:t>
            </a:r>
            <a:r>
              <a:rPr lang="en-IN" dirty="0" err="1" smtClean="0">
                <a:latin typeface="Bahnschrift" pitchFamily="34" charset="0"/>
              </a:rPr>
              <a:t>Webload</a:t>
            </a:r>
            <a:r>
              <a:rPr lang="en-IN" dirty="0" smtClean="0">
                <a:latin typeface="Bahnschrift" pitchFamily="34" charset="0"/>
              </a:rPr>
              <a:t> (</a:t>
            </a:r>
            <a:r>
              <a:rPr lang="en-IN" dirty="0" err="1" smtClean="0">
                <a:latin typeface="Bahnschrift" pitchFamily="34" charset="0"/>
              </a:rPr>
              <a:t>Radview</a:t>
            </a:r>
            <a:r>
              <a:rPr lang="en-IN" dirty="0" smtClean="0">
                <a:latin typeface="Bahnschrift" pitchFamily="34" charset="0"/>
              </a:rPr>
              <a:t> Software), </a:t>
            </a:r>
            <a:r>
              <a:rPr lang="en-IN" dirty="0" err="1" smtClean="0">
                <a:latin typeface="Bahnschrift" pitchFamily="34" charset="0"/>
              </a:rPr>
              <a:t>WebART</a:t>
            </a:r>
            <a:r>
              <a:rPr lang="en-IN" dirty="0" smtClean="0">
                <a:latin typeface="Bahnschrift" pitchFamily="34" charset="0"/>
              </a:rPr>
              <a:t> (OCLC), and </a:t>
            </a:r>
            <a:r>
              <a:rPr lang="en-IN" dirty="0" err="1" smtClean="0">
                <a:latin typeface="Bahnschrift" pitchFamily="34" charset="0"/>
              </a:rPr>
              <a:t>TestWorks</a:t>
            </a:r>
            <a:r>
              <a:rPr lang="en-IN" dirty="0" smtClean="0">
                <a:latin typeface="Bahnschrift" pitchFamily="34" charset="0"/>
              </a:rPr>
              <a:t>/Web (Software Research). Performance-related software tools include </a:t>
            </a:r>
            <a:r>
              <a:rPr lang="en-IN" dirty="0" err="1" smtClean="0">
                <a:latin typeface="Bahnschrift" pitchFamily="34" charset="0"/>
              </a:rPr>
              <a:t>Silkperformer</a:t>
            </a:r>
            <a:r>
              <a:rPr lang="en-IN" dirty="0" smtClean="0">
                <a:latin typeface="Bahnschrift" pitchFamily="34" charset="0"/>
              </a:rPr>
              <a:t> (Segue), </a:t>
            </a:r>
            <a:r>
              <a:rPr lang="en-IN" dirty="0" err="1" smtClean="0">
                <a:latin typeface="Bahnschrift" pitchFamily="34" charset="0"/>
              </a:rPr>
              <a:t>QAStress</a:t>
            </a:r>
            <a:r>
              <a:rPr lang="en-IN" dirty="0" smtClean="0">
                <a:latin typeface="Bahnschrift" pitchFamily="34" charset="0"/>
              </a:rPr>
              <a:t> (Compuware), </a:t>
            </a:r>
            <a:r>
              <a:rPr lang="en-IN" dirty="0" err="1" smtClean="0">
                <a:latin typeface="Bahnschrift" pitchFamily="34" charset="0"/>
              </a:rPr>
              <a:t>Loadrunner</a:t>
            </a:r>
            <a:r>
              <a:rPr lang="en-IN" dirty="0" smtClean="0">
                <a:latin typeface="Bahnschrift" pitchFamily="34" charset="0"/>
              </a:rPr>
              <a:t> and Astra </a:t>
            </a:r>
            <a:r>
              <a:rPr lang="en-IN" dirty="0" err="1" smtClean="0">
                <a:latin typeface="Bahnschrift" pitchFamily="34" charset="0"/>
              </a:rPr>
              <a:t>Sitetest</a:t>
            </a:r>
            <a:r>
              <a:rPr lang="en-IN" dirty="0" smtClean="0">
                <a:latin typeface="Bahnschrift" pitchFamily="34" charset="0"/>
              </a:rPr>
              <a:t> (Mercury Interactive Corporation), and Benchmark Factory (Client/Server Solutions Inc.). </a:t>
            </a:r>
            <a:endParaRPr lang="en-IN" dirty="0">
              <a:latin typeface="Bahnschrift"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166869844"/>
      </p:ext>
    </p:extLst>
  </p:cSld>
  <p:clrMapOvr>
    <a:masterClrMapping/>
  </p:clrMapOvr>
  <mc:AlternateContent xmlns:mc="http://schemas.openxmlformats.org/markup-compatibility/2006" xmlns:p14="http://schemas.microsoft.com/office/powerpoint/2010/main">
    <mc:Choice Requires="p14">
      <p:transition spd="slow" p14:dur="2000" advTm="50680"/>
    </mc:Choice>
    <mc:Fallback xmlns="">
      <p:transition spd="slow" advTm="50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1720" y="2893586"/>
            <a:ext cx="4896544" cy="769441"/>
          </a:xfrm>
          <a:prstGeom prst="rect">
            <a:avLst/>
          </a:prstGeom>
          <a:noFill/>
        </p:spPr>
        <p:txBody>
          <a:bodyPr wrap="square" rtlCol="0">
            <a:spAutoFit/>
          </a:bodyPr>
          <a:lstStyle/>
          <a:p>
            <a:pPr algn="ctr"/>
            <a:r>
              <a:rPr lang="en-US" sz="4400" i="1" u="sng" spc="300" dirty="0" smtClean="0">
                <a:solidFill>
                  <a:schemeClr val="accent5">
                    <a:lumMod val="50000"/>
                  </a:schemeClr>
                </a:solidFill>
                <a:latin typeface="Arial Rounded MT Bold" pitchFamily="34" charset="0"/>
              </a:rPr>
              <a:t>Thank you!</a:t>
            </a:r>
            <a:endParaRPr lang="en-IN" sz="4400" i="1" u="sng" spc="300" dirty="0">
              <a:solidFill>
                <a:schemeClr val="accent5">
                  <a:lumMod val="50000"/>
                </a:schemeClr>
              </a:solidFill>
              <a:latin typeface="Arial Rounded MT Bold" pitchFamily="34"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264091648"/>
      </p:ext>
    </p:extLst>
  </p:cSld>
  <p:clrMapOvr>
    <a:masterClrMapping/>
  </p:clrMapOvr>
  <mc:AlternateContent xmlns:mc="http://schemas.openxmlformats.org/markup-compatibility/2006" xmlns:p14="http://schemas.microsoft.com/office/powerpoint/2010/main">
    <mc:Choice Requires="p14">
      <p:transition spd="slow" p14:dur="2000" advTm="2286"/>
    </mc:Choice>
    <mc:Fallback xmlns="">
      <p:transition spd="slow" advTm="22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161</TotalTime>
  <Words>506</Words>
  <Application>Microsoft Office PowerPoint</Application>
  <PresentationFormat>On-screen Show (4:3)</PresentationFormat>
  <Paragraphs>28</Paragraphs>
  <Slides>7</Slides>
  <Notes>0</Notes>
  <HiddenSlides>0</HiddenSlides>
  <MMClips>7</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12</cp:revision>
  <dcterms:created xsi:type="dcterms:W3CDTF">2021-11-08T08:47:00Z</dcterms:created>
  <dcterms:modified xsi:type="dcterms:W3CDTF">2021-11-09T16:43:00Z</dcterms:modified>
</cp:coreProperties>
</file>

<file path=docProps/thumbnail.jpeg>
</file>